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E5CB2-2A11-4114-A6EF-999BBA01DAD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C87C-53E6-4D64-8797-A2886E25B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C87C-53E6-4D64-8797-A2886E25BF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0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ti.baby-calendar.ru/psixicheskoe/razvitie-rech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deti.baby-calendar.ru/narusheniya-razvitiya/autiz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Махневская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30738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«Психологические особенности детей с нарушением  в развитии»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065359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–психолог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Киселёва Н.В.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Восприятие </a:t>
            </a:r>
            <a:r>
              <a:rPr lang="ru-RU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детей с нарушением интеллекта характеризуется </a:t>
            </a:r>
            <a:r>
              <a:rPr lang="ru-RU" sz="2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недифференцированностью</a:t>
            </a:r>
            <a:r>
              <a:rPr lang="ru-RU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 окружающем пространстве они выделяют значительно меньше объектов, чем нормально развивающиеся дети, видят их глобально, нередко форма предметов ви­дится им упрощенной. </a:t>
            </a:r>
          </a:p>
          <a:p>
            <a:pPr lvl="0" algn="just" fontAlgn="base">
              <a:spcAft>
                <a:spcPct val="0"/>
              </a:spcAft>
              <a:buNone/>
            </a:pPr>
            <a:r>
              <a:rPr lang="ru-RU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детей с интеллектуальной недостаточностью отмечаются нарушения речевого развития. При этом страдают все компоненты речи: лексика, грамматический строй, звукопроизношение.</a:t>
            </a:r>
          </a:p>
          <a:p>
            <a:pPr lvl="0" algn="just" fontAlgn="base">
              <a:spcAft>
                <a:spcPct val="0"/>
              </a:spcAft>
              <a:buNone/>
            </a:pPr>
            <a:r>
              <a:rPr lang="ru-RU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 речи детей часто встречается неточное употребление слов. Пассивный словарь значительно превышает активный.</a:t>
            </a:r>
          </a:p>
          <a:p>
            <a:pPr algn="just"/>
            <a:r>
              <a:rPr lang="ru-RU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Становление </a:t>
            </a:r>
            <a:r>
              <a:rPr lang="ru-RU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связной речи у детей с нарушением интеллекта осуществляется замедленными темпами и характеризуется определенными качественными особенностями. Они длительное время не могут самостоятельно связно высказываться, им требуется помощь педагога в виде вопросов.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lnSpcReduction="10000"/>
          </a:bodyPr>
          <a:lstStyle/>
          <a:p>
            <a:pPr lvl="0" algn="just" fontAlgn="base">
              <a:spcAft>
                <a:spcPct val="0"/>
              </a:spcAft>
              <a:buFontTx/>
              <a:buChar char="•"/>
            </a:pPr>
            <a:r>
              <a:rPr lang="ru-RU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процессе учебной деятельности у школьников с нарушением интеллекта формируются познавательные интересы. Для них в первый год обучения в школе свойственно почти полное отсутствие интересов или же их интересы неглубоки, односторонни, неустойчивы. Личные интересы на начальном этапе обучения преобладают над всеми остальными. К средним классам у учащихся формируются познавательные интересы, появляются, как правило, любимые уроки, часто среди них уроки трудового обучения, физической культуры.</a:t>
            </a:r>
          </a:p>
          <a:p>
            <a:pPr lvl="0" algn="just" fontAlgn="base">
              <a:spcAft>
                <a:spcPct val="0"/>
              </a:spcAft>
              <a:buFontTx/>
              <a:buChar char="•"/>
            </a:pPr>
            <a:r>
              <a:rPr lang="ru-RU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 из основных компонентов личности, который обеспечивает социальную адаптацию человека в обществе, является самооценка. У школьников с нарушением интеллекта наблюдается неадекватная самооценка, которая проявляется в неправильной оценке своих возможностей, в неспособности критически оценить свои поступки. У детей с нарушением интеллекта имеет место как завышенная, так и заниженная самооценка.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0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школьников с нарушением интеллекта нарушены волевые процессы. Многие школьники безынициативны, не могут самостоятельно руководить своей деятельностью, подчинить ее определенной цели. Для детей характерны непосредственные, импульсивные реакции на внешние впечатления, необдуманные действия и поступки, неумение противостоять воле другого человека, повышенная внушаемость. Особенности психического развития школьников с нарушением интеллекта, возрастные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изменения, связанные с перестройкой организма ребенка, особенно в подростковом возрасте, существенно затрудняют усвоение детьми нравственных понятий, развитие и установление нравственно приемлемых отношений. При неблагоприятных условиях жизни у школьников с нарушением интеллекта могут возникать трудности в поведении.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Между работой головного мозга и </a:t>
            </a:r>
            <a:r>
              <a:rPr lang="ru-RU" sz="2400" u="sng" dirty="0">
                <a:solidFill>
                  <a:prstClr val="black"/>
                </a:solidFill>
                <a:latin typeface="Century Schoolbook"/>
                <a:hlinkClick r:id="rId3" tooltip="Развитие речи"/>
              </a:rPr>
              <a:t>развитием речи ребенка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 существует теснейшая взаимосвязь. 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Причинами отставания детей в речевом развитии могут быть: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внутриутробная гипоксия плода;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поражение слухового аппарата;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заболевания нервной системы;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отставание в психическом развитии, </a:t>
            </a:r>
            <a:r>
              <a:rPr lang="ru-RU" sz="2400" u="sng" dirty="0">
                <a:solidFill>
                  <a:prstClr val="black"/>
                </a:solidFill>
                <a:latin typeface="Century Schoolbook"/>
                <a:hlinkClick r:id="rId4" tooltip="Аутизм"/>
              </a:rPr>
              <a:t>аутизм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.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Очень часто причиной задержки развития речи является нарушение слуха ребенка.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/>
          <a:lstStyle/>
          <a:p>
            <a:r>
              <a:rPr lang="ru-RU" cap="small" dirty="0">
                <a:solidFill>
                  <a:srgbClr val="0070C0"/>
                </a:solidFill>
                <a:latin typeface="Century Schoolbook"/>
              </a:rPr>
              <a:t>Речевые отклонения: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365104"/>
            <a:ext cx="3888432" cy="281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5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Century Schoolbook"/>
              </a:rPr>
              <a:t>Расстройства, причиной которых являются органические заболевания ЦНС:</a:t>
            </a:r>
          </a:p>
          <a:p>
            <a:pPr marL="640080" lvl="1" indent="-274320">
              <a:buClr>
                <a:srgbClr val="72A376"/>
              </a:buClr>
              <a:buSzPct val="80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афазия (изменение, как восприятия, так и воспроизведения речи);</a:t>
            </a:r>
          </a:p>
          <a:p>
            <a:pPr marL="640080" lvl="1" indent="-274320">
              <a:buClr>
                <a:srgbClr val="72A376"/>
              </a:buClr>
              <a:buSzPct val="80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алалия (недоразвитие речи);</a:t>
            </a:r>
          </a:p>
          <a:p>
            <a:pPr marL="640080" lvl="1" indent="-274320">
              <a:buClr>
                <a:srgbClr val="72A376"/>
              </a:buClr>
              <a:buSzPct val="80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дизартрия (нарушение произношения).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Century Schoolbook"/>
              </a:rPr>
              <a:t>Функциональные расстройства нервной системы:</a:t>
            </a:r>
          </a:p>
          <a:p>
            <a:pPr marL="640080" lvl="1" indent="-274320">
              <a:buClr>
                <a:srgbClr val="72A376"/>
              </a:buClr>
              <a:buSzPct val="80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заикание;</a:t>
            </a:r>
          </a:p>
          <a:p>
            <a:pPr marL="640080" lvl="1" indent="-274320">
              <a:buClr>
                <a:srgbClr val="72A376"/>
              </a:buClr>
              <a:buSzPct val="80000"/>
              <a:buFont typeface="Wingdings 2"/>
              <a:buChar char=""/>
            </a:pPr>
            <a:r>
              <a:rPr lang="ru-RU" sz="2400" dirty="0" err="1">
                <a:solidFill>
                  <a:prstClr val="black"/>
                </a:solidFill>
                <a:latin typeface="Century Schoolbook"/>
              </a:rPr>
              <a:t>сурдомутизм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(глухонемота);</a:t>
            </a:r>
          </a:p>
          <a:p>
            <a:pPr marL="640080" lvl="1" indent="-274320">
              <a:buClr>
                <a:srgbClr val="72A376"/>
              </a:buClr>
              <a:buSzPct val="80000"/>
              <a:buFont typeface="Wingdings 2"/>
              <a:buChar char=""/>
            </a:pPr>
            <a:r>
              <a:rPr lang="ru-RU" sz="2400" dirty="0" err="1">
                <a:solidFill>
                  <a:prstClr val="black"/>
                </a:solidFill>
                <a:latin typeface="Century Schoolbook"/>
              </a:rPr>
              <a:t>мутизм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(немота).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Century Schoolbook"/>
              </a:rPr>
              <a:t>Нарушения речи, связанные с изменениями речевого аппарата.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small" dirty="0">
                <a:solidFill>
                  <a:srgbClr val="0070C0"/>
                </a:solidFill>
                <a:latin typeface="Century Schoolbook"/>
              </a:rPr>
              <a:t>Выделяют следующие типы нарушений речевой функции у детей:</a:t>
            </a:r>
            <a:r>
              <a:rPr lang="ru-RU" sz="2700" cap="small" dirty="0">
                <a:solidFill>
                  <a:srgbClr val="0070C0"/>
                </a:solidFill>
                <a:latin typeface="Century Schoolbook"/>
              </a:rPr>
              <a:t/>
            </a:r>
            <a:br>
              <a:rPr lang="ru-RU" sz="2700" cap="small" dirty="0">
                <a:solidFill>
                  <a:srgbClr val="0070C0"/>
                </a:solidFill>
                <a:latin typeface="Century Schoolbook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b="1" dirty="0">
                <a:solidFill>
                  <a:prstClr val="black"/>
                </a:solidFill>
                <a:latin typeface="Century Schoolbook"/>
              </a:rPr>
              <a:t>Для диагностики 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причин нарушения речевой функции малыша необходимо проверить его слух и состояние нервной системы, т.е. найти органическую или функциональную причину данного состояния.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b="1" dirty="0">
                <a:solidFill>
                  <a:prstClr val="black"/>
                </a:solidFill>
                <a:latin typeface="Century Schoolbook"/>
              </a:rPr>
              <a:t>Лечение 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проводится комплексно и включает в себя терапию основного заболевания, спровоцировавшего данное изменение и занятия с логопедом и психологом, которые помогут нормализовать речь или адаптировать ребенка и научить его общаться с окружающим миром другими способами.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endParaRPr lang="ru-RU" sz="2400" dirty="0">
              <a:solidFill>
                <a:prstClr val="black"/>
              </a:solidFill>
              <a:latin typeface="Century Schoolbook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25756"/>
            <a:ext cx="4170040" cy="273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0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800" b="1" dirty="0">
                <a:solidFill>
                  <a:prstClr val="black"/>
                </a:solidFill>
                <a:latin typeface="Century Schoolbook"/>
              </a:rPr>
              <a:t>Виды: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Century Schoolbook"/>
              </a:rPr>
              <a:t>Умственная отсталость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Century Schoolbook"/>
              </a:rPr>
              <a:t>Задержки развития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Century Schoolbook"/>
              </a:rPr>
              <a:t>Аутизм раннего детского возраста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Century Schoolbook"/>
              </a:rPr>
              <a:t>Синдром дефицита внимания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cap="small" dirty="0">
                <a:solidFill>
                  <a:srgbClr val="0070C0"/>
                </a:solidFill>
                <a:latin typeface="Century Schoolbook"/>
              </a:rPr>
              <a:t>Психические отклонения: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4667870" cy="283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3600" dirty="0">
                <a:solidFill>
                  <a:prstClr val="black"/>
                </a:solidFill>
                <a:latin typeface="Century Schoolbook"/>
              </a:rPr>
              <a:t>Психологические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3600" dirty="0" err="1">
                <a:solidFill>
                  <a:prstClr val="black"/>
                </a:solidFill>
                <a:latin typeface="Century Schoolbook"/>
              </a:rPr>
              <a:t>Социопсихологические</a:t>
            </a:r>
            <a:endParaRPr lang="ru-RU" sz="36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sz="3600" dirty="0">
                <a:solidFill>
                  <a:prstClr val="black"/>
                </a:solidFill>
                <a:latin typeface="Century Schoolbook"/>
              </a:rPr>
              <a:t>Биологические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small" dirty="0">
                <a:solidFill>
                  <a:srgbClr val="0070C0"/>
                </a:solidFill>
                <a:latin typeface="Century Schoolbook"/>
              </a:rPr>
              <a:t>Причины: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395787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2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Тревожные расстройства, страхи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Тики, синдром навязчивости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Агрессивность, </a:t>
            </a:r>
            <a:r>
              <a:rPr lang="ru-RU" dirty="0" err="1">
                <a:solidFill>
                  <a:prstClr val="black"/>
                </a:solidFill>
                <a:latin typeface="Century Schoolbook"/>
              </a:rPr>
              <a:t>девиантное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 поведение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Детская шизофрения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Снижение интереса к активным играм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Замедленные и необычные телодвижения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Нарушение мышления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Часто меняющееся настроение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cap="small" dirty="0">
                <a:solidFill>
                  <a:srgbClr val="0070C0"/>
                </a:solidFill>
                <a:latin typeface="Century Schoolbook"/>
              </a:rPr>
              <a:t>Симптомы: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За помощью в выборе метода лечения следует обращаться к детскому психиатру или психотерапевту. Большинство расстройств нуждаются в длительном лечении.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40"/>
            <a:ext cx="8229600" cy="1143000"/>
          </a:xfrm>
        </p:spPr>
        <p:txBody>
          <a:bodyPr/>
          <a:lstStyle/>
          <a:p>
            <a:r>
              <a:rPr lang="ru-RU" sz="4800" b="1" cap="small" dirty="0">
                <a:solidFill>
                  <a:srgbClr val="0070C0"/>
                </a:solidFill>
                <a:latin typeface="Century Schoolbook"/>
              </a:rPr>
              <a:t>Лечение: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4102423" cy="410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Всё чаще в образовательных учреждениях встречаются дети, испытывающие трудности социально – психологической адаптации и обучения вследствие тяжёлых соматических заболеваний, а также в последствии тяжёлых эмоциональных переживаний, превышающие по своей интенсивности или длительности индивидуальные адаптивные возможности ребёнка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69564"/>
            <a:ext cx="4552925" cy="338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29600" cy="15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13323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 pitchFamily="2" charset="2"/>
              <a:buChar char="v"/>
            </a:pPr>
            <a:r>
              <a:rPr lang="ru-RU" sz="3600" dirty="0">
                <a:solidFill>
                  <a:prstClr val="black"/>
                </a:solidFill>
                <a:latin typeface="Century Schoolbook"/>
              </a:rPr>
              <a:t>Сенсорные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 pitchFamily="2" charset="2"/>
              <a:buChar char="v"/>
            </a:pPr>
            <a:r>
              <a:rPr lang="ru-RU" sz="3600" dirty="0">
                <a:solidFill>
                  <a:prstClr val="black"/>
                </a:solidFill>
                <a:latin typeface="Century Schoolbook"/>
              </a:rPr>
              <a:t>  Интеллектуальные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 pitchFamily="2" charset="2"/>
              <a:buChar char="v"/>
            </a:pPr>
            <a:r>
              <a:rPr lang="ru-RU" sz="3600" dirty="0">
                <a:solidFill>
                  <a:prstClr val="black"/>
                </a:solidFill>
                <a:latin typeface="Century Schoolbook"/>
              </a:rPr>
              <a:t>  Физические 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 pitchFamily="2" charset="2"/>
              <a:buChar char="v"/>
            </a:pPr>
            <a:r>
              <a:rPr lang="ru-RU" sz="3600" dirty="0">
                <a:solidFill>
                  <a:prstClr val="black"/>
                </a:solidFill>
                <a:latin typeface="Century Schoolbook"/>
              </a:rPr>
              <a:t>  Речевые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 pitchFamily="2" charset="2"/>
              <a:buChar char="v"/>
            </a:pPr>
            <a:r>
              <a:rPr lang="ru-RU" sz="3600" dirty="0">
                <a:solidFill>
                  <a:prstClr val="black"/>
                </a:solidFill>
                <a:latin typeface="Century Schoolbook"/>
              </a:rPr>
              <a:t>  Психические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Font typeface="Wingdings" pitchFamily="2" charset="2"/>
              <a:buChar char="v"/>
            </a:pPr>
            <a:r>
              <a:rPr lang="ru-RU" sz="3600" dirty="0">
                <a:solidFill>
                  <a:prstClr val="black"/>
                </a:solidFill>
                <a:latin typeface="Century Schoolbook"/>
              </a:rPr>
              <a:t>  Соматические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small" dirty="0">
                <a:solidFill>
                  <a:srgbClr val="0070C0"/>
                </a:solidFill>
                <a:latin typeface="Century Schoolbook"/>
              </a:rPr>
              <a:t>Виды отклонений: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200" b="1" dirty="0">
                <a:solidFill>
                  <a:prstClr val="black"/>
                </a:solidFill>
                <a:latin typeface="Century Schoolbook"/>
              </a:rPr>
              <a:t>Нарушение интеллекта у детей (умственная отсталость) –</a:t>
            </a:r>
            <a:r>
              <a:rPr lang="ru-RU" sz="2200" dirty="0">
                <a:solidFill>
                  <a:prstClr val="black"/>
                </a:solidFill>
                <a:latin typeface="Century Schoolbook"/>
              </a:rPr>
              <a:t>особое состояние интеллекта ребенка, которое характеризуется ограничением развития интеллектуальных способностей на фоне ограниченного функционирования нервной системы. Таким образом, можно сказать, что это функциональное нарушение нервной системы.</a:t>
            </a:r>
          </a:p>
          <a:p>
            <a:pPr marL="274320" lvl="0" indent="-274320" algn="just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200" b="1" dirty="0">
                <a:solidFill>
                  <a:prstClr val="black"/>
                </a:solidFill>
                <a:latin typeface="Century Schoolbook"/>
              </a:rPr>
              <a:t>Нарушения интеллектуального развития </a:t>
            </a:r>
            <a:r>
              <a:rPr lang="ru-RU" sz="2200" dirty="0">
                <a:solidFill>
                  <a:prstClr val="black"/>
                </a:solidFill>
                <a:latin typeface="Century Schoolbook"/>
              </a:rPr>
              <a:t>является острой проблемой в современной детской психиатрии и клинической генетике. Умственная отсталость включает в себя разнородные явления с клинической точки зрения. Задержки психического развития характеризируется нарушением познавательной деятельности вследствие органического поражения головного мозга. Нарушения интеллектуального развития связаны с нарушениями </a:t>
            </a:r>
            <a:r>
              <a:rPr lang="ru-RU" sz="2200" b="1" dirty="0">
                <a:solidFill>
                  <a:prstClr val="black"/>
                </a:solidFill>
                <a:latin typeface="Century Schoolbook"/>
              </a:rPr>
              <a:t>адаптивного поведения</a:t>
            </a:r>
            <a:r>
              <a:rPr lang="ru-RU" sz="2200" b="1" dirty="0" smtClean="0">
                <a:solidFill>
                  <a:prstClr val="black"/>
                </a:solidFill>
                <a:latin typeface="Century Schoolbook"/>
              </a:rPr>
              <a:t>.</a:t>
            </a:r>
          </a:p>
          <a:p>
            <a:pPr marL="274320" lvl="0" indent="-274320" algn="just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200" b="1" dirty="0">
                <a:solidFill>
                  <a:prstClr val="black"/>
                </a:solidFill>
                <a:latin typeface="Century Schoolbook"/>
              </a:rPr>
              <a:t> </a:t>
            </a:r>
            <a:r>
              <a:rPr lang="ru-RU" sz="2200" dirty="0">
                <a:solidFill>
                  <a:prstClr val="black"/>
                </a:solidFill>
                <a:latin typeface="Century Schoolbook"/>
              </a:rPr>
              <a:t>Термин «умственная отсталость» включает в себя все клинические и патогенетические варианты возникшего в раннем возрасте интеллектуального дефекта.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cap="small" dirty="0">
                <a:solidFill>
                  <a:srgbClr val="0070C0"/>
                </a:solidFill>
                <a:latin typeface="Century Schoolbook"/>
              </a:rPr>
              <a:t>Интеллектуальные отклонения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b="1" u="sng" dirty="0">
                <a:solidFill>
                  <a:prstClr val="black"/>
                </a:solidFill>
                <a:latin typeface="Century Schoolbook"/>
              </a:rPr>
              <a:t>Экзогенные: </a:t>
            </a:r>
            <a:r>
              <a:rPr lang="ru-RU" sz="2400" b="1" dirty="0">
                <a:solidFill>
                  <a:prstClr val="black"/>
                </a:solidFill>
                <a:latin typeface="Century Schoolbook"/>
              </a:rPr>
              <a:t>                             </a:t>
            </a:r>
            <a:r>
              <a:rPr lang="ru-RU" sz="2400" b="1" u="sng" dirty="0" smtClean="0">
                <a:solidFill>
                  <a:prstClr val="black"/>
                </a:solidFill>
                <a:latin typeface="Century Schoolbook"/>
              </a:rPr>
              <a:t>Наследственные</a:t>
            </a:r>
            <a:r>
              <a:rPr lang="ru-RU" sz="2400" b="1" u="sng" dirty="0">
                <a:solidFill>
                  <a:prstClr val="black"/>
                </a:solidFill>
                <a:latin typeface="Century Schoolbook"/>
              </a:rPr>
              <a:t>: 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    травмы                                   родовые травмы, асфиксия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dirty="0" err="1">
                <a:solidFill>
                  <a:prstClr val="black"/>
                </a:solidFill>
                <a:latin typeface="Century Schoolbook"/>
              </a:rPr>
              <a:t>нейроинфекции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                          алкоголизм родителей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    эпилепсия                                          болезнь Дауна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  шизофрения                     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    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инфекционные заболевания в   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органические положения        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 период беременности матери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    головного мозга                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       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патология наследственности</a:t>
            </a:r>
          </a:p>
          <a:p>
            <a:pPr marL="274320" lvl="0" indent="-274320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cap="small" dirty="0">
                <a:solidFill>
                  <a:srgbClr val="0070C0"/>
                </a:solidFill>
                <a:latin typeface="Century Schoolbook"/>
              </a:rPr>
              <a:t>Причины</a:t>
            </a:r>
            <a:r>
              <a:rPr lang="ru-RU" cap="small" dirty="0">
                <a:solidFill>
                  <a:srgbClr val="0070C0"/>
                </a:solidFill>
                <a:latin typeface="Century Schoolbook"/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81047" y="1088740"/>
            <a:ext cx="144016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300192" y="1088740"/>
            <a:ext cx="1224136" cy="7560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9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lvl="0" algn="just" fontAlgn="base">
              <a:lnSpc>
                <a:spcPct val="170000"/>
              </a:lnSpc>
              <a:spcAft>
                <a:spcPct val="0"/>
              </a:spcAft>
              <a:buNone/>
            </a:pPr>
            <a:r>
              <a:rPr lang="ru-RU" sz="2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3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дошкольном возрасте</a:t>
            </a:r>
            <a:r>
              <a:rPr lang="ru-RU" sz="33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 нарушения, которые были незаметны или малозаметны для окружающих взрослых в раннем возрасте, становятся более яркими.</a:t>
            </a:r>
          </a:p>
          <a:p>
            <a:pPr lvl="0" algn="just" fontAlgn="base">
              <a:lnSpc>
                <a:spcPct val="170000"/>
              </a:lnSpc>
              <a:spcAft>
                <a:spcPct val="0"/>
              </a:spcAft>
              <a:buNone/>
            </a:pPr>
            <a:r>
              <a:rPr lang="ru-RU" sz="33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У дошкольников с нарушением интеллекта не получают должного в этом возрасте развития игровая, трудовая, продуктивная деятельность, а также общение, которые активно осваиваются детьми с нормальным психическим развитием. Это обусловлено </a:t>
            </a:r>
            <a:r>
              <a:rPr lang="ru-RU" sz="33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33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или недостаточным развитием психических процессов: внимания, восприятия, памяти, мышления. Так, ведущая для детей дошкольного возраста игровая деятельность к концу дошкольного детства находится на начальной ступени развития. У детей отмечаются лишь предметно-игровые, процессуальные действия. Для них характерным является многократное, стереотипное повторение одних и тех же действий, осуществляе­мых без эмоциональных реакций, без использования речи. Игровые действия детей с нарушением интеллекта носят излишне детализированный характер, действия в воображаемой ситуации отсутствуют. В игре дети не используют предметы-заместители (предметы, заменяющие реальные). </a:t>
            </a:r>
          </a:p>
          <a:p>
            <a:endParaRPr lang="ru-RU" sz="2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3200" b="1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Дошкольный возраст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496944" cy="5390059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У дошкольников с проблемами в интеллектуальном развитии ярко проявляются нарушения в познавательной сфере. На первый план выступают нарушения внимания: внимание детей трудно собрать, они не могут сосредоточиться на выполнении задания, у них повышенная отвлекаемость, рассеянность. Дошкольников с нарушением интеллектуального развития привлекают яркие, красочные предметы и игрушки, однако они быстро теряют к ним интерес.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Такие дети не овладевают или недостаточно овладевают перцептивными действиями (действия рассматривания, ощупывания, выслушивания).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00600"/>
          </a:xfrm>
        </p:spPr>
        <p:txBody>
          <a:bodyPr>
            <a:normAutofit fontScale="40000" lnSpcReduction="20000"/>
          </a:bodyPr>
          <a:lstStyle/>
          <a:p>
            <a:pPr lvl="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ru-RU" sz="4500" kern="0" dirty="0">
                <a:latin typeface="Times New Roman" pitchFamily="18" charset="0"/>
                <a:cs typeface="Times New Roman" pitchFamily="18" charset="0"/>
              </a:rPr>
              <a:t>Ведущей деятельностью детей школьного возраста</a:t>
            </a:r>
            <a:r>
              <a:rPr lang="ru-RU" sz="45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kern="0" dirty="0">
                <a:latin typeface="Times New Roman" pitchFamily="18" charset="0"/>
                <a:cs typeface="Times New Roman" pitchFamily="18" charset="0"/>
              </a:rPr>
              <a:t>является учеб­ная. Учебная деятельность школьников с проблемами интеллектуального развития имеет свои особенности, которые определяются уровнем их психофизического развития.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ru-RU" sz="4500" kern="0" dirty="0">
                <a:latin typeface="Times New Roman" pitchFamily="18" charset="0"/>
                <a:cs typeface="Times New Roman" pitchFamily="18" charset="0"/>
              </a:rPr>
              <a:t>В физическом развитии дети с нарушением интеллекта отстают от нормально развивающихся сверстников. Это отражается в более низком росте, весе, объеме грудной клетки. У многих из них нарушена осанка, отсутствует пластичность, эмоциональная выразительность движений, которые плохо </a:t>
            </a:r>
            <a:r>
              <a:rPr lang="ru-RU" sz="4500" kern="0" dirty="0" err="1">
                <a:latin typeface="Times New Roman" pitchFamily="18" charset="0"/>
                <a:cs typeface="Times New Roman" pitchFamily="18" charset="0"/>
              </a:rPr>
              <a:t>координированны</a:t>
            </a:r>
            <a:r>
              <a:rPr lang="ru-RU" sz="4500" kern="0" dirty="0">
                <a:latin typeface="Times New Roman" pitchFamily="18" charset="0"/>
                <a:cs typeface="Times New Roman" pitchFamily="18" charset="0"/>
              </a:rPr>
              <a:t>. Сила, быстрота и выносливость у детей с нарушением интеллекта развиты хуже, чем у детей нормально развивающихся. Своеобразие психомоторики у этой категории детей состоит в том, что развитие высоких уровней деятельности сочетается у них с резким недоразвитием более простых форм действий. 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ru-RU" sz="4500" kern="0" dirty="0">
                <a:latin typeface="Times New Roman" pitchFamily="18" charset="0"/>
                <a:cs typeface="Times New Roman" pitchFamily="18" charset="0"/>
              </a:rPr>
              <a:t>      Важным условием успешной учебной деятельности является внимание. Внимание у детей с нарушением интеллекта характеризуется рядом особенностей: трудностью его привлечения, невозможностью длительной активной концентрации, быстрой и легкой отвлекаемостью, неустойчивостью, рассеянностью, низким объемом.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/>
          <a:lstStyle/>
          <a:p>
            <a:r>
              <a:rPr lang="ru-RU" sz="3200" b="1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Школьный </a:t>
            </a:r>
            <a:r>
              <a:rPr lang="ru-RU" sz="3200" b="1" i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возраст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1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lvl="0" algn="just" fontAlgn="base">
              <a:spcAft>
                <a:spcPct val="0"/>
              </a:spcAft>
              <a:buFontTx/>
              <a:buChar char="•"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Восприятие у детей с нарушением интеллекта также характеризуется рядом особенностей. Скорость восприятия у них заметно снижена. Для того чтобы узнать предмет, явление, школьникам с нарушением интеллекта требуется больше времени по сравнению с нормально развивающимися сверстниками. </a:t>
            </a:r>
          </a:p>
          <a:p>
            <a:pPr lvl="0" algn="just" fontAlgn="base">
              <a:spcAft>
                <a:spcPct val="0"/>
              </a:spcAft>
              <a:buFontTx/>
              <a:buChar char="•"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У школьников с нарушением интеллекта снижен объем восприятия, т. е. одновременное восприятие группы предметов. Узость восприятия затрудняет овладение учениками чтением, вычислениями с многозначными числами и т.д. </a:t>
            </a:r>
          </a:p>
          <a:p>
            <a:pPr marL="274320" lvl="0" indent="-274320" algn="just">
              <a:spcBef>
                <a:spcPts val="600"/>
              </a:spcBef>
              <a:buClr>
                <a:srgbClr val="72A376"/>
              </a:buClr>
              <a:buSzPct val="70000"/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908870" cy="249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4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911</Words>
  <Application>Microsoft Office PowerPoint</Application>
  <PresentationFormat>Экран (4:3)</PresentationFormat>
  <Paragraphs>85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МБОУ «Махневская СОШ»</vt:lpstr>
      <vt:lpstr>Презентация PowerPoint</vt:lpstr>
      <vt:lpstr>Виды отклонений:</vt:lpstr>
      <vt:lpstr>Интеллектуальные отклонения</vt:lpstr>
      <vt:lpstr>Причины:</vt:lpstr>
      <vt:lpstr>Дошкольный возраст</vt:lpstr>
      <vt:lpstr>Презентация PowerPoint</vt:lpstr>
      <vt:lpstr>Школьный возраст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Речевые отклонения:</vt:lpstr>
      <vt:lpstr>Выделяют следующие типы нарушений речевой функции у детей: </vt:lpstr>
      <vt:lpstr>Презентация PowerPoint</vt:lpstr>
      <vt:lpstr>Психические отклонения:</vt:lpstr>
      <vt:lpstr>Причины:</vt:lpstr>
      <vt:lpstr>Симптомы:</vt:lpstr>
      <vt:lpstr>Лечение: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«Махневская СОШ»</dc:title>
  <dc:creator>Admin</dc:creator>
  <cp:lastModifiedBy>Admin</cp:lastModifiedBy>
  <cp:revision>12</cp:revision>
  <dcterms:created xsi:type="dcterms:W3CDTF">2020-10-29T03:57:02Z</dcterms:created>
  <dcterms:modified xsi:type="dcterms:W3CDTF">2020-10-29T05:28:25Z</dcterms:modified>
</cp:coreProperties>
</file>